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5"/>
  </p:notesMasterIdLst>
  <p:handoutMasterIdLst>
    <p:handoutMasterId r:id="rId96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283" r:id="rId17"/>
    <p:sldId id="284" r:id="rId18"/>
    <p:sldId id="285" r:id="rId19"/>
    <p:sldId id="286" r:id="rId20"/>
    <p:sldId id="287" r:id="rId21"/>
    <p:sldId id="306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3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354" r:id="rId40"/>
    <p:sldId id="304" r:id="rId41"/>
    <p:sldId id="307" r:id="rId42"/>
    <p:sldId id="308" r:id="rId43"/>
    <p:sldId id="310" r:id="rId44"/>
    <p:sldId id="309" r:id="rId45"/>
    <p:sldId id="311" r:id="rId46"/>
    <p:sldId id="312" r:id="rId47"/>
    <p:sldId id="325" r:id="rId48"/>
    <p:sldId id="327" r:id="rId49"/>
    <p:sldId id="313" r:id="rId50"/>
    <p:sldId id="329" r:id="rId51"/>
    <p:sldId id="330" r:id="rId52"/>
    <p:sldId id="331" r:id="rId53"/>
    <p:sldId id="332" r:id="rId54"/>
    <p:sldId id="314" r:id="rId55"/>
    <p:sldId id="333" r:id="rId56"/>
    <p:sldId id="324" r:id="rId57"/>
    <p:sldId id="334" r:id="rId58"/>
    <p:sldId id="335" r:id="rId59"/>
    <p:sldId id="315" r:id="rId60"/>
    <p:sldId id="355" r:id="rId61"/>
    <p:sldId id="316" r:id="rId62"/>
    <p:sldId id="337" r:id="rId63"/>
    <p:sldId id="317" r:id="rId64"/>
    <p:sldId id="339" r:id="rId65"/>
    <p:sldId id="340" r:id="rId66"/>
    <p:sldId id="341" r:id="rId67"/>
    <p:sldId id="318" r:id="rId68"/>
    <p:sldId id="321" r:id="rId69"/>
    <p:sldId id="342" r:id="rId70"/>
    <p:sldId id="343" r:id="rId71"/>
    <p:sldId id="323" r:id="rId72"/>
    <p:sldId id="346" r:id="rId73"/>
    <p:sldId id="363" r:id="rId74"/>
    <p:sldId id="320" r:id="rId75"/>
    <p:sldId id="345" r:id="rId76"/>
    <p:sldId id="344" r:id="rId77"/>
    <p:sldId id="322" r:id="rId78"/>
    <p:sldId id="356" r:id="rId79"/>
    <p:sldId id="328" r:id="rId80"/>
    <p:sldId id="347" r:id="rId81"/>
    <p:sldId id="348" r:id="rId82"/>
    <p:sldId id="350" r:id="rId83"/>
    <p:sldId id="349" r:id="rId84"/>
    <p:sldId id="351" r:id="rId85"/>
    <p:sldId id="352" r:id="rId86"/>
    <p:sldId id="326" r:id="rId87"/>
    <p:sldId id="364" r:id="rId88"/>
    <p:sldId id="353" r:id="rId89"/>
    <p:sldId id="361" r:id="rId90"/>
    <p:sldId id="357" r:id="rId91"/>
    <p:sldId id="358" r:id="rId92"/>
    <p:sldId id="359" r:id="rId93"/>
    <p:sldId id="360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</a:t>
            </a:r>
            <a:r>
              <a:rPr lang="en-GB" baseline="0" dirty="0" smtClean="0"/>
              <a:t> to mentimeter.com to present the first question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673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net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(</a:t>
            </a:r>
            <a:r>
              <a:rPr lang="sv-SE" dirty="0" err="1" smtClean="0"/>
              <a:t>see</a:t>
            </a:r>
            <a:r>
              <a:rPr lang="sv-SE" dirty="0" smtClean="0"/>
              <a:t> notebook)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look?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certain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Scrape similar from the menu</a:t>
            </a:r>
          </a:p>
          <a:p>
            <a:r>
              <a:rPr lang="en-US" dirty="0" smtClean="0"/>
              <a:t>The Scraper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14" y="2477365"/>
            <a:ext cx="5842622" cy="4064948"/>
          </a:xfrm>
        </p:spPr>
      </p:pic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suffixes or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588910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(UTF-8) for your 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for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something about the 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courts: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reassigning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seems to be a core neo-liberal concept and has also been 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what? (Is it neoliberal?)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1 / (number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idf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2015:</a:t>
            </a:r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paragraphs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33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not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Text scaling:</a:t>
            </a:r>
          </a:p>
          <a:p>
            <a:pPr lvl="1"/>
            <a:r>
              <a:rPr lang="en-GB" dirty="0" err="1" smtClean="0"/>
              <a:t>Indentify</a:t>
            </a:r>
            <a:r>
              <a:rPr lang="en-GB" dirty="0" smtClean="0"/>
              <a:t> political positions in texts. Uses </a:t>
            </a:r>
            <a:r>
              <a:rPr lang="en-GB" dirty="0" smtClean="0">
                <a:solidFill>
                  <a:schemeClr val="accent1"/>
                </a:solidFill>
              </a:rPr>
              <a:t>Poisson Item-Response Theory</a:t>
            </a:r>
            <a:r>
              <a:rPr lang="en-GB" dirty="0" smtClean="0"/>
              <a:t> (just quoting!) </a:t>
            </a:r>
          </a:p>
          <a:p>
            <a:pPr lvl="1"/>
            <a:r>
              <a:rPr lang="en-GB" dirty="0" smtClean="0"/>
              <a:t>See, </a:t>
            </a:r>
            <a:r>
              <a:rPr lang="en-GB" dirty="0" err="1" smtClean="0"/>
              <a:t>i.a</a:t>
            </a:r>
            <a:r>
              <a:rPr lang="en-GB" dirty="0" smtClean="0"/>
              <a:t>.:</a:t>
            </a:r>
          </a:p>
          <a:p>
            <a:pPr lvl="2"/>
            <a:r>
              <a:rPr lang="en-US" dirty="0" err="1"/>
              <a:t>Slapin</a:t>
            </a:r>
            <a:r>
              <a:rPr lang="en-US" dirty="0"/>
              <a:t>, Jonathan, and Sven-Oliver </a:t>
            </a:r>
            <a:r>
              <a:rPr lang="en-US" dirty="0" err="1"/>
              <a:t>Proksch</a:t>
            </a:r>
            <a:r>
              <a:rPr lang="en-US" dirty="0"/>
              <a:t>. 2008. A scaling model for estimating time-series party positions from </a:t>
            </a:r>
            <a:r>
              <a:rPr lang="en-US" dirty="0" smtClean="0"/>
              <a:t>texts. American </a:t>
            </a:r>
            <a:r>
              <a:rPr lang="en-US" dirty="0"/>
              <a:t>Journal of Political Science 52(3):705–22.</a:t>
            </a:r>
            <a:endParaRPr lang="en-US" dirty="0" smtClean="0"/>
          </a:p>
          <a:p>
            <a:pPr lvl="2"/>
            <a:r>
              <a:rPr lang="en-US" dirty="0" smtClean="0"/>
              <a:t>Grimmer &amp; Stewart, Text </a:t>
            </a:r>
            <a:r>
              <a:rPr lang="en-US" dirty="0"/>
              <a:t>as Data: The Promise and Pitfalls of Automatic Content Analysis Methods for Political </a:t>
            </a:r>
            <a:r>
              <a:rPr lang="en-US" dirty="0" smtClean="0"/>
              <a:t>Texts, </a:t>
            </a:r>
            <a:r>
              <a:rPr lang="en-US" i="1" dirty="0" smtClean="0"/>
              <a:t>Political Analysis</a:t>
            </a:r>
            <a:r>
              <a:rPr lang="en-US" dirty="0" smtClean="0"/>
              <a:t> (2013)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wordfish</a:t>
            </a:r>
            <a:r>
              <a:rPr lang="en-US" dirty="0" smtClean="0"/>
              <a:t> (R)</a:t>
            </a:r>
            <a:endParaRPr lang="en-GB" dirty="0" smtClean="0"/>
          </a:p>
          <a:p>
            <a:r>
              <a:rPr lang="en-GB" b="1" dirty="0" smtClean="0"/>
              <a:t>Sentiment analysis:</a:t>
            </a:r>
          </a:p>
          <a:p>
            <a:pPr lvl="1"/>
            <a:r>
              <a:rPr lang="en-GB" dirty="0" smtClean="0"/>
              <a:t>Analyse the emotional tone in the text and use it for testing </a:t>
            </a:r>
            <a:r>
              <a:rPr lang="en-GB" dirty="0"/>
              <a:t>various </a:t>
            </a:r>
            <a:r>
              <a:rPr lang="en-GB" dirty="0" smtClean="0"/>
              <a:t>assumptions.</a:t>
            </a:r>
          </a:p>
          <a:p>
            <a:pPr lvl="1"/>
            <a:r>
              <a:rPr lang="en-GB" dirty="0" smtClean="0"/>
              <a:t>Usually works with a dictionary of terms that are </a:t>
            </a:r>
            <a:r>
              <a:rPr lang="en-GB" dirty="0" err="1" smtClean="0"/>
              <a:t>preclassified</a:t>
            </a:r>
            <a:r>
              <a:rPr lang="en-GB" dirty="0" smtClean="0"/>
              <a:t> as positive or negative and with a score. At the end the scores are aggregated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LIWC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://liwc.net</a:t>
            </a:r>
            <a:r>
              <a:rPr lang="en-US" dirty="0" smtClean="0"/>
              <a:t>) </a:t>
            </a:r>
            <a:r>
              <a:rPr lang="en-US" dirty="0"/>
              <a:t>and many </a:t>
            </a:r>
            <a:r>
              <a:rPr lang="en-US" dirty="0" smtClean="0"/>
              <a:t>others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737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5453</Words>
  <Application>Microsoft Office PowerPoint</Application>
  <PresentationFormat>On-screen Show (4:3)</PresentationFormat>
  <Paragraphs>1126</Paragraphs>
  <Slides>93</Slides>
  <Notes>93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look?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What was not covered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2017-01-24T10:38:48Z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